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19"/>
  </p:handoutMasterIdLst>
  <p:sldIdLst>
    <p:sldId id="265" r:id="rId2"/>
    <p:sldId id="257" r:id="rId3"/>
    <p:sldId id="258" r:id="rId4"/>
    <p:sldId id="259" r:id="rId5"/>
    <p:sldId id="263" r:id="rId6"/>
    <p:sldId id="264" r:id="rId7"/>
    <p:sldId id="261" r:id="rId8"/>
    <p:sldId id="262" r:id="rId9"/>
    <p:sldId id="266" r:id="rId10"/>
    <p:sldId id="267" r:id="rId11"/>
    <p:sldId id="268" r:id="rId12"/>
    <p:sldId id="269" r:id="rId13"/>
    <p:sldId id="270" r:id="rId14"/>
    <p:sldId id="271" r:id="rId15"/>
    <p:sldId id="272" r:id="rId16"/>
    <p:sldId id="273" r:id="rId17"/>
    <p:sldId id="274" r:id="rId18"/>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CA"/>
          </a:p>
        </p:txBody>
      </p:sp>
      <p:sp>
        <p:nvSpPr>
          <p:cNvPr id="3" name="Date Placeholder 2"/>
          <p:cNvSpPr>
            <a:spLocks noGrp="1"/>
          </p:cNvSpPr>
          <p:nvPr>
            <p:ph type="dt" sz="quarter" idx="1"/>
          </p:nvPr>
        </p:nvSpPr>
        <p:spPr>
          <a:xfrm>
            <a:off x="3939466" y="0"/>
            <a:ext cx="3013763" cy="462042"/>
          </a:xfrm>
          <a:prstGeom prst="rect">
            <a:avLst/>
          </a:prstGeom>
        </p:spPr>
        <p:txBody>
          <a:bodyPr vert="horz" lIns="92546" tIns="46273" rIns="92546" bIns="46273" rtlCol="0"/>
          <a:lstStyle>
            <a:lvl1pPr algn="r">
              <a:defRPr sz="1200"/>
            </a:lvl1pPr>
          </a:lstStyle>
          <a:p>
            <a:fld id="{E9616E3E-7742-4028-909C-31E2D1508A16}" type="datetimeFigureOut">
              <a:rPr lang="en-CA" smtClean="0"/>
              <a:t>14/06/2011</a:t>
            </a:fld>
            <a:endParaRPr lang="en-CA"/>
          </a:p>
        </p:txBody>
      </p:sp>
      <p:sp>
        <p:nvSpPr>
          <p:cNvPr id="4" name="Footer Placeholder 3"/>
          <p:cNvSpPr>
            <a:spLocks noGrp="1"/>
          </p:cNvSpPr>
          <p:nvPr>
            <p:ph type="ftr" sz="quarter" idx="2"/>
          </p:nvPr>
        </p:nvSpPr>
        <p:spPr>
          <a:xfrm>
            <a:off x="0" y="8777192"/>
            <a:ext cx="3013763" cy="462042"/>
          </a:xfrm>
          <a:prstGeom prst="rect">
            <a:avLst/>
          </a:prstGeom>
        </p:spPr>
        <p:txBody>
          <a:bodyPr vert="horz" lIns="92546" tIns="46273" rIns="92546" bIns="46273" rtlCol="0" anchor="b"/>
          <a:lstStyle>
            <a:lvl1pPr algn="l">
              <a:defRPr sz="1200"/>
            </a:lvl1pPr>
          </a:lstStyle>
          <a:p>
            <a:endParaRPr lang="en-CA"/>
          </a:p>
        </p:txBody>
      </p:sp>
      <p:sp>
        <p:nvSpPr>
          <p:cNvPr id="5" name="Slide Number Placeholder 4"/>
          <p:cNvSpPr>
            <a:spLocks noGrp="1"/>
          </p:cNvSpPr>
          <p:nvPr>
            <p:ph type="sldNum" sz="quarter" idx="3"/>
          </p:nvPr>
        </p:nvSpPr>
        <p:spPr>
          <a:xfrm>
            <a:off x="3939466" y="8777192"/>
            <a:ext cx="3013763" cy="462042"/>
          </a:xfrm>
          <a:prstGeom prst="rect">
            <a:avLst/>
          </a:prstGeom>
        </p:spPr>
        <p:txBody>
          <a:bodyPr vert="horz" lIns="92546" tIns="46273" rIns="92546" bIns="46273" rtlCol="0" anchor="b"/>
          <a:lstStyle>
            <a:lvl1pPr algn="r">
              <a:defRPr sz="1200"/>
            </a:lvl1pPr>
          </a:lstStyle>
          <a:p>
            <a:fld id="{3911A1CE-7E73-4F60-AED8-2D8E69022F4E}" type="slidenum">
              <a:rPr lang="en-CA" smtClean="0"/>
              <a:t>‹#›</a:t>
            </a:fld>
            <a:endParaRPr lang="en-CA"/>
          </a:p>
        </p:txBody>
      </p:sp>
    </p:spTree>
    <p:extLst>
      <p:ext uri="{BB962C8B-B14F-4D97-AF65-F5344CB8AC3E}">
        <p14:creationId xmlns:p14="http://schemas.microsoft.com/office/powerpoint/2010/main" val="24070517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0B0F672-8135-4A61-9DE6-7225A97D2DCB}" type="datetimeFigureOut">
              <a:rPr lang="en-CA" smtClean="0"/>
              <a:t>14/06/2011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888B4F-17AA-4267-B6B0-B71ABF84D845}" type="slidenum">
              <a:rPr lang="en-CA" smtClean="0"/>
              <a:t>‹#›</a:t>
            </a:fld>
            <a:endParaRPr lang="en-CA"/>
          </a:p>
        </p:txBody>
      </p:sp>
    </p:spTree>
    <p:extLst>
      <p:ext uri="{BB962C8B-B14F-4D97-AF65-F5344CB8AC3E}">
        <p14:creationId xmlns:p14="http://schemas.microsoft.com/office/powerpoint/2010/main" val="2817201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0B0F672-8135-4A61-9DE6-7225A97D2DCB}" type="datetimeFigureOut">
              <a:rPr lang="en-CA" smtClean="0"/>
              <a:t>14/06/2011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888B4F-17AA-4267-B6B0-B71ABF84D845}" type="slidenum">
              <a:rPr lang="en-CA" smtClean="0"/>
              <a:t>‹#›</a:t>
            </a:fld>
            <a:endParaRPr lang="en-CA"/>
          </a:p>
        </p:txBody>
      </p:sp>
    </p:spTree>
    <p:extLst>
      <p:ext uri="{BB962C8B-B14F-4D97-AF65-F5344CB8AC3E}">
        <p14:creationId xmlns:p14="http://schemas.microsoft.com/office/powerpoint/2010/main" val="101306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0B0F672-8135-4A61-9DE6-7225A97D2DCB}" type="datetimeFigureOut">
              <a:rPr lang="en-CA" smtClean="0"/>
              <a:t>14/06/2011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888B4F-17AA-4267-B6B0-B71ABF84D845}" type="slidenum">
              <a:rPr lang="en-CA" smtClean="0"/>
              <a:t>‹#›</a:t>
            </a:fld>
            <a:endParaRPr lang="en-CA"/>
          </a:p>
        </p:txBody>
      </p:sp>
    </p:spTree>
    <p:extLst>
      <p:ext uri="{BB962C8B-B14F-4D97-AF65-F5344CB8AC3E}">
        <p14:creationId xmlns:p14="http://schemas.microsoft.com/office/powerpoint/2010/main" val="2839764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0B0F672-8135-4A61-9DE6-7225A97D2DCB}" type="datetimeFigureOut">
              <a:rPr lang="en-CA" smtClean="0"/>
              <a:t>14/06/2011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888B4F-17AA-4267-B6B0-B71ABF84D845}" type="slidenum">
              <a:rPr lang="en-CA" smtClean="0"/>
              <a:t>‹#›</a:t>
            </a:fld>
            <a:endParaRPr lang="en-CA"/>
          </a:p>
        </p:txBody>
      </p:sp>
    </p:spTree>
    <p:extLst>
      <p:ext uri="{BB962C8B-B14F-4D97-AF65-F5344CB8AC3E}">
        <p14:creationId xmlns:p14="http://schemas.microsoft.com/office/powerpoint/2010/main" val="411777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B0F672-8135-4A61-9DE6-7225A97D2DCB}" type="datetimeFigureOut">
              <a:rPr lang="en-CA" smtClean="0"/>
              <a:t>14/06/2011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888B4F-17AA-4267-B6B0-B71ABF84D845}" type="slidenum">
              <a:rPr lang="en-CA" smtClean="0"/>
              <a:t>‹#›</a:t>
            </a:fld>
            <a:endParaRPr lang="en-CA"/>
          </a:p>
        </p:txBody>
      </p:sp>
    </p:spTree>
    <p:extLst>
      <p:ext uri="{BB962C8B-B14F-4D97-AF65-F5344CB8AC3E}">
        <p14:creationId xmlns:p14="http://schemas.microsoft.com/office/powerpoint/2010/main" val="314371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0B0F672-8135-4A61-9DE6-7225A97D2DCB}" type="datetimeFigureOut">
              <a:rPr lang="en-CA" smtClean="0"/>
              <a:t>14/06/2011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888B4F-17AA-4267-B6B0-B71ABF84D845}" type="slidenum">
              <a:rPr lang="en-CA" smtClean="0"/>
              <a:t>‹#›</a:t>
            </a:fld>
            <a:endParaRPr lang="en-CA"/>
          </a:p>
        </p:txBody>
      </p:sp>
    </p:spTree>
    <p:extLst>
      <p:ext uri="{BB962C8B-B14F-4D97-AF65-F5344CB8AC3E}">
        <p14:creationId xmlns:p14="http://schemas.microsoft.com/office/powerpoint/2010/main" val="46947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0B0F672-8135-4A61-9DE6-7225A97D2DCB}" type="datetimeFigureOut">
              <a:rPr lang="en-CA" smtClean="0"/>
              <a:t>14/06/2011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7888B4F-17AA-4267-B6B0-B71ABF84D845}" type="slidenum">
              <a:rPr lang="en-CA" smtClean="0"/>
              <a:t>‹#›</a:t>
            </a:fld>
            <a:endParaRPr lang="en-CA"/>
          </a:p>
        </p:txBody>
      </p:sp>
    </p:spTree>
    <p:extLst>
      <p:ext uri="{BB962C8B-B14F-4D97-AF65-F5344CB8AC3E}">
        <p14:creationId xmlns:p14="http://schemas.microsoft.com/office/powerpoint/2010/main" val="174209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0B0F672-8135-4A61-9DE6-7225A97D2DCB}" type="datetimeFigureOut">
              <a:rPr lang="en-CA" smtClean="0"/>
              <a:t>14/06/2011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7888B4F-17AA-4267-B6B0-B71ABF84D845}" type="slidenum">
              <a:rPr lang="en-CA" smtClean="0"/>
              <a:t>‹#›</a:t>
            </a:fld>
            <a:endParaRPr lang="en-CA"/>
          </a:p>
        </p:txBody>
      </p:sp>
    </p:spTree>
    <p:extLst>
      <p:ext uri="{BB962C8B-B14F-4D97-AF65-F5344CB8AC3E}">
        <p14:creationId xmlns:p14="http://schemas.microsoft.com/office/powerpoint/2010/main" val="326146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0F672-8135-4A61-9DE6-7225A97D2DCB}" type="datetimeFigureOut">
              <a:rPr lang="en-CA" smtClean="0"/>
              <a:t>14/06/2011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7888B4F-17AA-4267-B6B0-B71ABF84D845}" type="slidenum">
              <a:rPr lang="en-CA" smtClean="0"/>
              <a:t>‹#›</a:t>
            </a:fld>
            <a:endParaRPr lang="en-CA"/>
          </a:p>
        </p:txBody>
      </p:sp>
    </p:spTree>
    <p:extLst>
      <p:ext uri="{BB962C8B-B14F-4D97-AF65-F5344CB8AC3E}">
        <p14:creationId xmlns:p14="http://schemas.microsoft.com/office/powerpoint/2010/main" val="176244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0F672-8135-4A61-9DE6-7225A97D2DCB}" type="datetimeFigureOut">
              <a:rPr lang="en-CA" smtClean="0"/>
              <a:t>14/06/2011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888B4F-17AA-4267-B6B0-B71ABF84D845}" type="slidenum">
              <a:rPr lang="en-CA" smtClean="0"/>
              <a:t>‹#›</a:t>
            </a:fld>
            <a:endParaRPr lang="en-CA"/>
          </a:p>
        </p:txBody>
      </p:sp>
    </p:spTree>
    <p:extLst>
      <p:ext uri="{BB962C8B-B14F-4D97-AF65-F5344CB8AC3E}">
        <p14:creationId xmlns:p14="http://schemas.microsoft.com/office/powerpoint/2010/main" val="387209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0F672-8135-4A61-9DE6-7225A97D2DCB}" type="datetimeFigureOut">
              <a:rPr lang="en-CA" smtClean="0"/>
              <a:t>14/06/2011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888B4F-17AA-4267-B6B0-B71ABF84D845}" type="slidenum">
              <a:rPr lang="en-CA" smtClean="0"/>
              <a:t>‹#›</a:t>
            </a:fld>
            <a:endParaRPr lang="en-CA"/>
          </a:p>
        </p:txBody>
      </p:sp>
    </p:spTree>
    <p:extLst>
      <p:ext uri="{BB962C8B-B14F-4D97-AF65-F5344CB8AC3E}">
        <p14:creationId xmlns:p14="http://schemas.microsoft.com/office/powerpoint/2010/main" val="45460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0F672-8135-4A61-9DE6-7225A97D2DCB}" type="datetimeFigureOut">
              <a:rPr lang="en-CA" smtClean="0"/>
              <a:t>14/06/2011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88B4F-17AA-4267-B6B0-B71ABF84D845}" type="slidenum">
              <a:rPr lang="en-CA" smtClean="0"/>
              <a:t>‹#›</a:t>
            </a:fld>
            <a:endParaRPr lang="en-CA"/>
          </a:p>
        </p:txBody>
      </p:sp>
    </p:spTree>
    <p:extLst>
      <p:ext uri="{BB962C8B-B14F-4D97-AF65-F5344CB8AC3E}">
        <p14:creationId xmlns:p14="http://schemas.microsoft.com/office/powerpoint/2010/main" val="2030239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Roman_Empire" TargetMode="External"/><Relationship Id="rId2" Type="http://schemas.openxmlformats.org/officeDocument/2006/relationships/hyperlink" Target="http://en.wikipedia.org/wiki/Roman_Republic" TargetMode="External"/><Relationship Id="rId1" Type="http://schemas.openxmlformats.org/officeDocument/2006/relationships/slideLayout" Target="../slideLayouts/slideLayout2.xml"/><Relationship Id="rId6" Type="http://schemas.openxmlformats.org/officeDocument/2006/relationships/hyperlink" Target="#cite_note-6"/><Relationship Id="rId5" Type="http://schemas.openxmlformats.org/officeDocument/2006/relationships/hyperlink" Target="http://en.wikipedia.org/wiki/Roman_commerce" TargetMode="External"/><Relationship Id="rId4" Type="http://schemas.openxmlformats.org/officeDocument/2006/relationships/hyperlink" Target="http://en.wikipedia.org/wiki/Military_history_of_ancient_Rom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en.wikipedia.org/wiki/Roman_Empir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Millennium" TargetMode="External"/><Relationship Id="rId2" Type="http://schemas.openxmlformats.org/officeDocument/2006/relationships/hyperlink" Target="http://en.wikipedia.org/wiki/Roman_legion" TargetMode="External"/><Relationship Id="rId1" Type="http://schemas.openxmlformats.org/officeDocument/2006/relationships/slideLayout" Target="../slideLayouts/slideLayout2.xml"/><Relationship Id="rId4" Type="http://schemas.openxmlformats.org/officeDocument/2006/relationships/hyperlink" Target="http://en.wikipedia.org/wiki/Barbaria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ROMAN ROADS</a:t>
            </a:r>
            <a:endParaRPr lang="en-CA" dirty="0"/>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1066442"/>
            <a:ext cx="4104456" cy="5497039"/>
          </a:xfrm>
        </p:spPr>
      </p:pic>
    </p:spTree>
    <p:extLst>
      <p:ext uri="{BB962C8B-B14F-4D97-AF65-F5344CB8AC3E}">
        <p14:creationId xmlns:p14="http://schemas.microsoft.com/office/powerpoint/2010/main" val="625304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Christianity</a:t>
            </a:r>
            <a:endParaRPr lang="en-CA" dirty="0"/>
          </a:p>
        </p:txBody>
      </p:sp>
      <p:sp>
        <p:nvSpPr>
          <p:cNvPr id="3" name="Content Placeholder 2"/>
          <p:cNvSpPr>
            <a:spLocks noGrp="1"/>
          </p:cNvSpPr>
          <p:nvPr>
            <p:ph idx="1"/>
          </p:nvPr>
        </p:nvSpPr>
        <p:spPr/>
        <p:txBody>
          <a:bodyPr>
            <a:normAutofit fontScale="92500" lnSpcReduction="20000"/>
          </a:bodyPr>
          <a:lstStyle/>
          <a:p>
            <a:r>
              <a:rPr lang="en-US" dirty="0"/>
              <a:t>After nearly 300 years of persecution, in 313 CE, Emperor Constantine ruled that Christianity was legal and that Christians would no longer be persecuted for their </a:t>
            </a:r>
            <a:r>
              <a:rPr lang="en-US" dirty="0" smtClean="0"/>
              <a:t>beliefs.</a:t>
            </a:r>
          </a:p>
          <a:p>
            <a:r>
              <a:rPr lang="en-US" dirty="0" smtClean="0"/>
              <a:t>This </a:t>
            </a:r>
            <a:r>
              <a:rPr lang="en-US" dirty="0"/>
              <a:t>does not mean that Rome finally had religious freedom. It meant only that it now legal to worship Roman gods or to be Christian. Every other religion was still illegal. </a:t>
            </a:r>
          </a:p>
          <a:p>
            <a:r>
              <a:rPr lang="en-US" dirty="0"/>
              <a:t>The lack of religious freedom in ancient Rome contributed to the fall of the Roman Empire. </a:t>
            </a:r>
            <a:br>
              <a:rPr lang="en-US" dirty="0"/>
            </a:br>
            <a:endParaRPr lang="en-US" dirty="0"/>
          </a:p>
          <a:p>
            <a:endParaRPr lang="en-CA" dirty="0"/>
          </a:p>
        </p:txBody>
      </p:sp>
    </p:spTree>
    <p:extLst>
      <p:ext uri="{BB962C8B-B14F-4D97-AF65-F5344CB8AC3E}">
        <p14:creationId xmlns:p14="http://schemas.microsoft.com/office/powerpoint/2010/main" val="2131214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Fall of Rome</a:t>
            </a:r>
            <a:endParaRPr lang="en-CA" dirty="0"/>
          </a:p>
        </p:txBody>
      </p:sp>
      <p:sp>
        <p:nvSpPr>
          <p:cNvPr id="3" name="Content Placeholder 2"/>
          <p:cNvSpPr>
            <a:spLocks noGrp="1"/>
          </p:cNvSpPr>
          <p:nvPr>
            <p:ph idx="1"/>
          </p:nvPr>
        </p:nvSpPr>
        <p:spPr/>
        <p:txBody>
          <a:bodyPr>
            <a:normAutofit lnSpcReduction="10000"/>
          </a:bodyPr>
          <a:lstStyle/>
          <a:p>
            <a:r>
              <a:rPr lang="en-CA" dirty="0" smtClean="0"/>
              <a:t>As the Roman Empire was growing it was more difficult to control from Rome</a:t>
            </a:r>
          </a:p>
          <a:p>
            <a:r>
              <a:rPr lang="en-CA" dirty="0" smtClean="0"/>
              <a:t>Two Roman Empires were created</a:t>
            </a:r>
          </a:p>
          <a:p>
            <a:r>
              <a:rPr lang="en-CA" dirty="0" smtClean="0"/>
              <a:t>The Western Empire – Rome remained the capital</a:t>
            </a:r>
          </a:p>
          <a:p>
            <a:r>
              <a:rPr lang="en-CA" dirty="0" smtClean="0"/>
              <a:t>The Eastern Empire – Constantinople became the 2</a:t>
            </a:r>
            <a:r>
              <a:rPr lang="en-CA" baseline="30000" dirty="0" smtClean="0"/>
              <a:t>nd</a:t>
            </a:r>
            <a:r>
              <a:rPr lang="en-CA" dirty="0" smtClean="0"/>
              <a:t> capital</a:t>
            </a:r>
          </a:p>
          <a:p>
            <a:r>
              <a:rPr lang="en-US" dirty="0" smtClean="0"/>
              <a:t>This is the start of a slow </a:t>
            </a:r>
            <a:r>
              <a:rPr lang="en-US" dirty="0"/>
              <a:t>decline </a:t>
            </a:r>
            <a:r>
              <a:rPr lang="en-US" dirty="0" smtClean="0"/>
              <a:t>that occurred </a:t>
            </a:r>
            <a:r>
              <a:rPr lang="en-US" dirty="0"/>
              <a:t>over a period of approximately 320 years</a:t>
            </a:r>
          </a:p>
          <a:p>
            <a:pPr marL="0" indent="0">
              <a:buNone/>
            </a:pPr>
            <a:endParaRPr lang="en-CA" dirty="0" smtClean="0"/>
          </a:p>
          <a:p>
            <a:endParaRPr lang="en-CA" dirty="0"/>
          </a:p>
        </p:txBody>
      </p:sp>
    </p:spTree>
    <p:extLst>
      <p:ext uri="{BB962C8B-B14F-4D97-AF65-F5344CB8AC3E}">
        <p14:creationId xmlns:p14="http://schemas.microsoft.com/office/powerpoint/2010/main" val="4017249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4488"/>
            <a:ext cx="9155904" cy="6866929"/>
          </a:xfrm>
        </p:spPr>
      </p:pic>
    </p:spTree>
    <p:extLst>
      <p:ext uri="{BB962C8B-B14F-4D97-AF65-F5344CB8AC3E}">
        <p14:creationId xmlns:p14="http://schemas.microsoft.com/office/powerpoint/2010/main" val="2614009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661248"/>
            <a:ext cx="8183880" cy="1051560"/>
          </a:xfrm>
        </p:spPr>
        <p:txBody>
          <a:bodyPr>
            <a:normAutofit fontScale="90000"/>
          </a:bodyPr>
          <a:lstStyle/>
          <a:p>
            <a:r>
              <a:rPr lang="en-CA" dirty="0"/>
              <a:t>The year 476 CE is generally accepted as the “Fall of the Roman Empire</a:t>
            </a:r>
            <a:r>
              <a:rPr lang="en-CA" dirty="0" smtClean="0"/>
              <a:t>”</a:t>
            </a:r>
            <a:endParaRPr lang="en-C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0"/>
            <a:ext cx="7848872" cy="5203043"/>
          </a:xfrm>
        </p:spPr>
      </p:pic>
    </p:spTree>
    <p:extLst>
      <p:ext uri="{BB962C8B-B14F-4D97-AF65-F5344CB8AC3E}">
        <p14:creationId xmlns:p14="http://schemas.microsoft.com/office/powerpoint/2010/main" val="3791100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400798"/>
          </a:xfrm>
        </p:spPr>
      </p:pic>
    </p:spTree>
    <p:extLst>
      <p:ext uri="{BB962C8B-B14F-4D97-AF65-F5344CB8AC3E}">
        <p14:creationId xmlns:p14="http://schemas.microsoft.com/office/powerpoint/2010/main" val="3948458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Reasons for the Fall of Rome</a:t>
            </a:r>
            <a:endParaRPr lang="en-CA" dirty="0"/>
          </a:p>
        </p:txBody>
      </p:sp>
      <p:sp>
        <p:nvSpPr>
          <p:cNvPr id="3" name="Content Placeholder 2"/>
          <p:cNvSpPr>
            <a:spLocks noGrp="1"/>
          </p:cNvSpPr>
          <p:nvPr>
            <p:ph idx="1"/>
          </p:nvPr>
        </p:nvSpPr>
        <p:spPr/>
        <p:txBody>
          <a:bodyPr/>
          <a:lstStyle/>
          <a:p>
            <a:pPr marL="0" indent="0">
              <a:buNone/>
            </a:pPr>
            <a:r>
              <a:rPr lang="en-CA" dirty="0"/>
              <a:t>1</a:t>
            </a:r>
            <a:r>
              <a:rPr lang="en-CA" dirty="0" smtClean="0"/>
              <a:t>) Military weakens</a:t>
            </a:r>
          </a:p>
          <a:p>
            <a:pPr marL="1035558" lvl="2" indent="-514350"/>
            <a:r>
              <a:rPr lang="en-CA" dirty="0" smtClean="0"/>
              <a:t>Having a military that consisted of conquered troops was not working anymore</a:t>
            </a:r>
          </a:p>
          <a:p>
            <a:pPr marL="1035558" lvl="2" indent="-514350"/>
            <a:r>
              <a:rPr lang="en-CA" dirty="0" smtClean="0"/>
              <a:t>Constant fighting to maintain its borders</a:t>
            </a:r>
          </a:p>
          <a:p>
            <a:pPr marL="1035558" lvl="2" indent="-514350"/>
            <a:r>
              <a:rPr lang="en-CA" dirty="0" smtClean="0"/>
              <a:t>The was especially true in Germania under the rule of Odoacer</a:t>
            </a:r>
          </a:p>
          <a:p>
            <a:pPr marL="1035558" lvl="2" indent="-514350"/>
            <a:r>
              <a:rPr lang="en-CA" dirty="0" smtClean="0"/>
              <a:t>Other people invaded and people were reluctant to fight for the Roman Legion anymore</a:t>
            </a:r>
          </a:p>
          <a:p>
            <a:pPr marL="1035558" lvl="2" indent="-514350"/>
            <a:r>
              <a:rPr lang="en-CA" dirty="0" smtClean="0"/>
              <a:t>Also troops were very tired of constantly being at war</a:t>
            </a:r>
            <a:endParaRPr lang="en-CA" dirty="0"/>
          </a:p>
        </p:txBody>
      </p:sp>
    </p:spTree>
    <p:extLst>
      <p:ext uri="{BB962C8B-B14F-4D97-AF65-F5344CB8AC3E}">
        <p14:creationId xmlns:p14="http://schemas.microsoft.com/office/powerpoint/2010/main" val="2424570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Reasons for the Fall of Rome</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CA" dirty="0" smtClean="0"/>
              <a:t>2) Economy was very weakened</a:t>
            </a:r>
          </a:p>
          <a:p>
            <a:r>
              <a:rPr lang="en-CA" dirty="0" smtClean="0"/>
              <a:t>The Empire was huge and grew very fast</a:t>
            </a:r>
          </a:p>
          <a:p>
            <a:r>
              <a:rPr lang="en-CA" dirty="0" smtClean="0"/>
              <a:t>It required large sums of money for its infrastructure</a:t>
            </a:r>
          </a:p>
          <a:p>
            <a:r>
              <a:rPr lang="en-CA" dirty="0" smtClean="0"/>
              <a:t>Coinage was not being made of pure silver anymore</a:t>
            </a:r>
          </a:p>
          <a:p>
            <a:r>
              <a:rPr lang="en-CA" dirty="0" smtClean="0"/>
              <a:t>Taxes were also consistently raised  which raises inflation and caused major economic stresses on the Empire</a:t>
            </a:r>
          </a:p>
          <a:p>
            <a:pPr lvl="1"/>
            <a:endParaRPr lang="en-CA" dirty="0" smtClean="0"/>
          </a:p>
          <a:p>
            <a:pPr lvl="1"/>
            <a:endParaRPr lang="en-CA" dirty="0" smtClean="0"/>
          </a:p>
          <a:p>
            <a:endParaRPr lang="en-CA" dirty="0"/>
          </a:p>
        </p:txBody>
      </p:sp>
    </p:spTree>
    <p:extLst>
      <p:ext uri="{BB962C8B-B14F-4D97-AF65-F5344CB8AC3E}">
        <p14:creationId xmlns:p14="http://schemas.microsoft.com/office/powerpoint/2010/main" val="1428645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Reasons for the fall of Rome</a:t>
            </a:r>
            <a:endParaRPr lang="en-CA" dirty="0"/>
          </a:p>
        </p:txBody>
      </p:sp>
      <p:sp>
        <p:nvSpPr>
          <p:cNvPr id="3" name="Content Placeholder 2"/>
          <p:cNvSpPr>
            <a:spLocks noGrp="1"/>
          </p:cNvSpPr>
          <p:nvPr>
            <p:ph idx="1"/>
          </p:nvPr>
        </p:nvSpPr>
        <p:spPr/>
        <p:txBody>
          <a:bodyPr/>
          <a:lstStyle/>
          <a:p>
            <a:pPr marL="0" indent="0">
              <a:buNone/>
            </a:pPr>
            <a:r>
              <a:rPr lang="en-CA" dirty="0" smtClean="0"/>
              <a:t>3) Growth of Christianity</a:t>
            </a:r>
          </a:p>
          <a:p>
            <a:pPr lvl="1"/>
            <a:r>
              <a:rPr lang="en-CA" dirty="0" smtClean="0"/>
              <a:t>Many people liked the idea of the afterlife that went along with Christianity</a:t>
            </a:r>
          </a:p>
          <a:p>
            <a:pPr lvl="1"/>
            <a:r>
              <a:rPr lang="en-CA" dirty="0" smtClean="0"/>
              <a:t>They also like the ideas of equality – Especially the poor </a:t>
            </a:r>
          </a:p>
          <a:p>
            <a:pPr lvl="1"/>
            <a:r>
              <a:rPr lang="en-CA" dirty="0" smtClean="0"/>
              <a:t>Many people weren’t as interested in the ways of Rome because the were willing to wait for the rewards of Heaven. </a:t>
            </a:r>
            <a:endParaRPr lang="en-CA" dirty="0"/>
          </a:p>
        </p:txBody>
      </p:sp>
    </p:spTree>
    <p:extLst>
      <p:ext uri="{BB962C8B-B14F-4D97-AF65-F5344CB8AC3E}">
        <p14:creationId xmlns:p14="http://schemas.microsoft.com/office/powerpoint/2010/main" val="1989800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Overview</a:t>
            </a:r>
            <a:endParaRPr lang="en-CA" dirty="0"/>
          </a:p>
        </p:txBody>
      </p:sp>
      <p:sp>
        <p:nvSpPr>
          <p:cNvPr id="3" name="Content Placeholder 2"/>
          <p:cNvSpPr>
            <a:spLocks noGrp="1"/>
          </p:cNvSpPr>
          <p:nvPr>
            <p:ph idx="1"/>
          </p:nvPr>
        </p:nvSpPr>
        <p:spPr/>
        <p:txBody>
          <a:bodyPr>
            <a:normAutofit fontScale="92500" lnSpcReduction="20000"/>
          </a:bodyPr>
          <a:lstStyle/>
          <a:p>
            <a:r>
              <a:rPr lang="en-US" dirty="0" smtClean="0"/>
              <a:t>The Romans called the roads </a:t>
            </a:r>
            <a:r>
              <a:rPr lang="en-US" dirty="0" err="1" smtClean="0"/>
              <a:t>Viae</a:t>
            </a:r>
            <a:endParaRPr lang="en-US" dirty="0" smtClean="0"/>
          </a:p>
          <a:p>
            <a:r>
              <a:rPr lang="en-US" dirty="0" smtClean="0"/>
              <a:t>The Roman road system spanned more than 400,000 km of roads, including over 80,500 km of paved roads</a:t>
            </a:r>
          </a:p>
          <a:p>
            <a:r>
              <a:rPr lang="en-US" dirty="0"/>
              <a:t>The </a:t>
            </a:r>
            <a:r>
              <a:rPr lang="en-US" b="1" dirty="0"/>
              <a:t>Roman roads</a:t>
            </a:r>
            <a:r>
              <a:rPr lang="en-US" dirty="0"/>
              <a:t> were a vital part of the development of the Roman state, from about 500 BC through the expansion during the </a:t>
            </a:r>
            <a:r>
              <a:rPr lang="en-US" dirty="0">
                <a:hlinkClick r:id="rId2" action="ppaction://hlinkfile" tooltip="Roman Republic"/>
              </a:rPr>
              <a:t>Roman Republic</a:t>
            </a:r>
            <a:r>
              <a:rPr lang="en-US" dirty="0"/>
              <a:t> and the </a:t>
            </a:r>
            <a:r>
              <a:rPr lang="en-US" dirty="0">
                <a:hlinkClick r:id="rId3" action="ppaction://hlinkfile" tooltip="Roman Empire"/>
              </a:rPr>
              <a:t>Roman </a:t>
            </a:r>
            <a:r>
              <a:rPr lang="en-US" dirty="0" smtClean="0">
                <a:hlinkClick r:id="rId3" action="ppaction://hlinkfile" tooltip="Roman Empire"/>
              </a:rPr>
              <a:t>Empire</a:t>
            </a:r>
            <a:r>
              <a:rPr lang="en-US" dirty="0" smtClean="0"/>
              <a:t>.</a:t>
            </a:r>
            <a:r>
              <a:rPr lang="en-US" baseline="30000" dirty="0"/>
              <a:t> </a:t>
            </a:r>
            <a:r>
              <a:rPr lang="en-US" dirty="0" smtClean="0"/>
              <a:t>Roman </a:t>
            </a:r>
            <a:r>
              <a:rPr lang="en-US" dirty="0"/>
              <a:t>roads enabled the Romans to move </a:t>
            </a:r>
            <a:r>
              <a:rPr lang="en-US" dirty="0">
                <a:hlinkClick r:id="rId4" action="ppaction://hlinkfile" tooltip="Military history of ancient Rome"/>
              </a:rPr>
              <a:t>armies</a:t>
            </a:r>
            <a:r>
              <a:rPr lang="en-US" dirty="0"/>
              <a:t> and </a:t>
            </a:r>
            <a:r>
              <a:rPr lang="en-US" dirty="0">
                <a:hlinkClick r:id="rId5" action="ppaction://hlinkfile" tooltip="Roman commerce"/>
              </a:rPr>
              <a:t>trade</a:t>
            </a:r>
            <a:r>
              <a:rPr lang="en-US" dirty="0"/>
              <a:t> </a:t>
            </a:r>
            <a:r>
              <a:rPr lang="en-US" dirty="0" smtClean="0"/>
              <a:t>goods </a:t>
            </a:r>
            <a:r>
              <a:rPr lang="en-US" dirty="0"/>
              <a:t>and to communicate </a:t>
            </a:r>
            <a:r>
              <a:rPr lang="en-US" dirty="0" smtClean="0"/>
              <a:t>.</a:t>
            </a:r>
          </a:p>
          <a:p>
            <a:r>
              <a:rPr lang="en-US" dirty="0" smtClean="0"/>
              <a:t>There </a:t>
            </a:r>
            <a:r>
              <a:rPr lang="en-US" dirty="0"/>
              <a:t>were footpaths on each side of the road. </a:t>
            </a:r>
            <a:r>
              <a:rPr lang="en-US" baseline="30000" dirty="0">
                <a:hlinkClick r:id="rId6" action="ppaction://hlinkfile"/>
              </a:rPr>
              <a:t>[7]</a:t>
            </a:r>
            <a:endParaRPr lang="en-US" dirty="0"/>
          </a:p>
          <a:p>
            <a:endParaRPr lang="en-CA" dirty="0"/>
          </a:p>
        </p:txBody>
      </p:sp>
    </p:spTree>
    <p:extLst>
      <p:ext uri="{BB962C8B-B14F-4D97-AF65-F5344CB8AC3E}">
        <p14:creationId xmlns:p14="http://schemas.microsoft.com/office/powerpoint/2010/main" val="1363780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0"/>
            <a:ext cx="8482561" cy="6916142"/>
          </a:xfrm>
        </p:spPr>
      </p:pic>
    </p:spTree>
    <p:extLst>
      <p:ext uri="{BB962C8B-B14F-4D97-AF65-F5344CB8AC3E}">
        <p14:creationId xmlns:p14="http://schemas.microsoft.com/office/powerpoint/2010/main" val="3805973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Constructio</a:t>
            </a:r>
            <a:r>
              <a:rPr lang="en-CA" dirty="0"/>
              <a:t>n</a:t>
            </a:r>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a:hlinkClick r:id="rId2" action="ppaction://hlinkfile" tooltip="Roman Empire"/>
              </a:rPr>
              <a:t>Romans</a:t>
            </a:r>
            <a:r>
              <a:rPr lang="en-US" dirty="0"/>
              <a:t> became adept at constructing </a:t>
            </a:r>
            <a:r>
              <a:rPr lang="en-US" dirty="0" smtClean="0"/>
              <a:t>roads.</a:t>
            </a:r>
          </a:p>
          <a:p>
            <a:r>
              <a:rPr lang="en-US" dirty="0"/>
              <a:t>T</a:t>
            </a:r>
            <a:r>
              <a:rPr lang="en-US" dirty="0" smtClean="0"/>
              <a:t>hey </a:t>
            </a:r>
            <a:r>
              <a:rPr lang="en-US" dirty="0"/>
              <a:t>were intended for carrying material from one location to another. It was permitted to walk or pass and drive cattle, vehicles, or traffic of any description along the path</a:t>
            </a:r>
            <a:r>
              <a:rPr lang="en-US" dirty="0" smtClean="0"/>
              <a:t>.</a:t>
            </a:r>
            <a:r>
              <a:rPr lang="en-US" baseline="30000" dirty="0" smtClean="0"/>
              <a:t>[</a:t>
            </a:r>
            <a:endParaRPr lang="en-US" baseline="30000" dirty="0"/>
          </a:p>
          <a:p>
            <a:r>
              <a:rPr lang="en-US" dirty="0" smtClean="0"/>
              <a:t>The </a:t>
            </a:r>
            <a:r>
              <a:rPr lang="en-US" i="1" dirty="0" err="1"/>
              <a:t>viae</a:t>
            </a:r>
            <a:r>
              <a:rPr lang="en-US" dirty="0"/>
              <a:t> differed from the many other smaller or rougher roads, bridle-paths, drifts, and </a:t>
            </a:r>
            <a:r>
              <a:rPr lang="en-US" dirty="0" smtClean="0"/>
              <a:t>tracks.</a:t>
            </a:r>
            <a:endParaRPr lang="en-US" baseline="30000" dirty="0"/>
          </a:p>
          <a:p>
            <a:r>
              <a:rPr lang="en-US" dirty="0" smtClean="0"/>
              <a:t>To </a:t>
            </a:r>
            <a:r>
              <a:rPr lang="en-US" dirty="0"/>
              <a:t>make the roads the Romans used stones, broken stones mixed with cement and sand, cement mixed with broken tiles, curving stones - so the water could drain, and on the top they used tightly packed paving stones. </a:t>
            </a:r>
            <a:endParaRPr lang="en-US" baseline="30000" dirty="0"/>
          </a:p>
          <a:p>
            <a:r>
              <a:rPr lang="en-US" dirty="0" smtClean="0"/>
              <a:t>The </a:t>
            </a:r>
            <a:r>
              <a:rPr lang="en-US" dirty="0"/>
              <a:t>Romans made their roads like walls. </a:t>
            </a:r>
          </a:p>
          <a:p>
            <a:endParaRPr lang="en-CA" dirty="0"/>
          </a:p>
        </p:txBody>
      </p:sp>
    </p:spTree>
    <p:extLst>
      <p:ext uri="{BB962C8B-B14F-4D97-AF65-F5344CB8AC3E}">
        <p14:creationId xmlns:p14="http://schemas.microsoft.com/office/powerpoint/2010/main" val="1526858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Roman Road</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7712" y="2448719"/>
            <a:ext cx="7648575" cy="2828925"/>
          </a:xfrm>
        </p:spPr>
      </p:pic>
    </p:spTree>
    <p:extLst>
      <p:ext uri="{BB962C8B-B14F-4D97-AF65-F5344CB8AC3E}">
        <p14:creationId xmlns:p14="http://schemas.microsoft.com/office/powerpoint/2010/main" val="3112840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0032" y="980728"/>
            <a:ext cx="3008313" cy="1440160"/>
          </a:xfrm>
        </p:spPr>
        <p:txBody>
          <a:bodyPr>
            <a:normAutofit/>
          </a:bodyPr>
          <a:lstStyle/>
          <a:p>
            <a:r>
              <a:rPr lang="en-US" dirty="0"/>
              <a:t>The general appearance of </a:t>
            </a:r>
            <a:r>
              <a:rPr lang="en-US" dirty="0" smtClean="0"/>
              <a:t>a road </a:t>
            </a:r>
            <a:r>
              <a:rPr lang="en-US" dirty="0"/>
              <a:t>and footway is shown in an existing street of Pompeii.</a:t>
            </a:r>
            <a:endParaRPr lang="en-CA"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2071337"/>
            <a:ext cx="5111750" cy="2256538"/>
          </a:xfrm>
        </p:spPr>
      </p:pic>
      <p:sp>
        <p:nvSpPr>
          <p:cNvPr id="6" name="Text Placeholder 5"/>
          <p:cNvSpPr>
            <a:spLocks noGrp="1"/>
          </p:cNvSpPr>
          <p:nvPr>
            <p:ph type="body" sz="half" idx="2"/>
          </p:nvPr>
        </p:nvSpPr>
        <p:spPr>
          <a:xfrm>
            <a:off x="457200" y="332656"/>
            <a:ext cx="3008313" cy="6264696"/>
          </a:xfrm>
        </p:spPr>
        <p:txBody>
          <a:bodyPr>
            <a:normAutofit fontScale="92500" lnSpcReduction="10000"/>
          </a:bodyPr>
          <a:lstStyle/>
          <a:p>
            <a:r>
              <a:rPr lang="en-US" sz="1600" dirty="0"/>
              <a:t/>
            </a:r>
            <a:br>
              <a:rPr lang="en-US" sz="1600" dirty="0"/>
            </a:br>
            <a:r>
              <a:rPr lang="en-US" sz="1600" b="1" dirty="0"/>
              <a:t>(A)</a:t>
            </a:r>
            <a:r>
              <a:rPr lang="en-US" sz="1600" dirty="0"/>
              <a:t>. Native earth, </a:t>
            </a:r>
            <a:r>
              <a:rPr lang="en-US" sz="1600" dirty="0" err="1"/>
              <a:t>levelled</a:t>
            </a:r>
            <a:r>
              <a:rPr lang="en-US" sz="1600" dirty="0"/>
              <a:t> and, if necessary, rammed tight.</a:t>
            </a:r>
            <a:br>
              <a:rPr lang="en-US" sz="1600" dirty="0"/>
            </a:br>
            <a:r>
              <a:rPr lang="en-US" sz="1600" b="1" dirty="0"/>
              <a:t>(B)</a:t>
            </a:r>
            <a:r>
              <a:rPr lang="en-US" sz="1600" dirty="0"/>
              <a:t>. </a:t>
            </a:r>
            <a:r>
              <a:rPr lang="en-US" sz="1600" dirty="0" err="1"/>
              <a:t>Statumen</a:t>
            </a:r>
            <a:r>
              <a:rPr lang="en-US" sz="1600" dirty="0"/>
              <a:t>: stones of a size to fill the hand.</a:t>
            </a:r>
            <a:br>
              <a:rPr lang="en-US" sz="1600" dirty="0"/>
            </a:br>
            <a:r>
              <a:rPr lang="en-US" sz="1600" b="1" dirty="0"/>
              <a:t>(C)</a:t>
            </a:r>
            <a:r>
              <a:rPr lang="en-US" sz="1600" dirty="0"/>
              <a:t>. Audits: rubble or concrete of broken stones and lime.</a:t>
            </a:r>
            <a:br>
              <a:rPr lang="en-US" sz="1600" dirty="0"/>
            </a:br>
            <a:r>
              <a:rPr lang="en-US" sz="1600" b="1" dirty="0"/>
              <a:t>(D)</a:t>
            </a:r>
            <a:r>
              <a:rPr lang="en-US" sz="1600" dirty="0"/>
              <a:t>. Nucleus : kernel or bedding of fine cement made of pounded potshards and lime.</a:t>
            </a:r>
            <a:br>
              <a:rPr lang="en-US" sz="1600" dirty="0"/>
            </a:br>
            <a:r>
              <a:rPr lang="en-US" sz="1600" b="1" dirty="0"/>
              <a:t>(E)</a:t>
            </a:r>
            <a:r>
              <a:rPr lang="en-US" sz="1600" dirty="0"/>
              <a:t>. Dorsum or </a:t>
            </a:r>
            <a:r>
              <a:rPr lang="en-US" sz="1600" dirty="0" err="1"/>
              <a:t>agger</a:t>
            </a:r>
            <a:r>
              <a:rPr lang="en-US" sz="1600" dirty="0"/>
              <a:t> </a:t>
            </a:r>
            <a:r>
              <a:rPr lang="en-US" sz="1600" dirty="0" err="1"/>
              <a:t>viae</a:t>
            </a:r>
            <a:r>
              <a:rPr lang="en-US" sz="1600" dirty="0"/>
              <a:t> : the elliptical surface or crown of the road (media </a:t>
            </a:r>
            <a:r>
              <a:rPr lang="en-US" sz="1600" dirty="0" err="1"/>
              <a:t>stratae</a:t>
            </a:r>
            <a:r>
              <a:rPr lang="en-US" sz="1600" dirty="0"/>
              <a:t> </a:t>
            </a:r>
            <a:r>
              <a:rPr lang="en-US" sz="1600" dirty="0" err="1"/>
              <a:t>eminentia</a:t>
            </a:r>
            <a:r>
              <a:rPr lang="en-US" sz="1600" dirty="0"/>
              <a:t>) made of polygonal blocks of </a:t>
            </a:r>
            <a:r>
              <a:rPr lang="en-US" sz="1600" dirty="0" err="1"/>
              <a:t>silex</a:t>
            </a:r>
            <a:r>
              <a:rPr lang="en-US" sz="1600" dirty="0"/>
              <a:t> (basaltic lava) or rectangular blocks of </a:t>
            </a:r>
            <a:r>
              <a:rPr lang="en-US" sz="1600" dirty="0" err="1"/>
              <a:t>saxum</a:t>
            </a:r>
            <a:r>
              <a:rPr lang="en-US" sz="1600" dirty="0"/>
              <a:t> </a:t>
            </a:r>
            <a:r>
              <a:rPr lang="en-US" sz="1600" dirty="0" err="1"/>
              <a:t>qitadratum</a:t>
            </a:r>
            <a:r>
              <a:rPr lang="en-US" sz="1600" dirty="0"/>
              <a:t> (travertine, </a:t>
            </a:r>
            <a:r>
              <a:rPr lang="en-US" sz="1600" dirty="0" err="1"/>
              <a:t>peperino</a:t>
            </a:r>
            <a:r>
              <a:rPr lang="en-US" sz="1600" dirty="0"/>
              <a:t>, or other stone of the country). The upper surface was designed to cast off rain or water like the shell of a tortoise. The lower surfaces of the separate stones, here shown as flat, were sometimes cut to a point or edge in order to grasp the nucleus, or next layer, more firmly.</a:t>
            </a:r>
            <a:br>
              <a:rPr lang="en-US" sz="1600" dirty="0"/>
            </a:br>
            <a:r>
              <a:rPr lang="en-US" sz="1600" b="1" dirty="0"/>
              <a:t>(F)</a:t>
            </a:r>
            <a:r>
              <a:rPr lang="en-US" sz="1600" dirty="0"/>
              <a:t>. </a:t>
            </a:r>
            <a:r>
              <a:rPr lang="en-US" sz="1600" dirty="0" err="1"/>
              <a:t>Crepido</a:t>
            </a:r>
            <a:r>
              <a:rPr lang="en-US" sz="1600" dirty="0"/>
              <a:t>, </a:t>
            </a:r>
            <a:r>
              <a:rPr lang="en-US" sz="1600" dirty="0" err="1"/>
              <a:t>margo</a:t>
            </a:r>
            <a:r>
              <a:rPr lang="en-US" sz="1600" dirty="0"/>
              <a:t> or </a:t>
            </a:r>
            <a:r>
              <a:rPr lang="en-US" sz="1600" dirty="0" err="1"/>
              <a:t>semita</a:t>
            </a:r>
            <a:r>
              <a:rPr lang="en-US" sz="1600" dirty="0"/>
              <a:t> : raised footway, or sidewalk, on each side of the via.</a:t>
            </a:r>
            <a:br>
              <a:rPr lang="en-US" sz="1600" dirty="0"/>
            </a:br>
            <a:r>
              <a:rPr lang="en-US" sz="1600" b="1" dirty="0"/>
              <a:t>(G)</a:t>
            </a:r>
            <a:r>
              <a:rPr lang="en-US" sz="1600" dirty="0"/>
              <a:t>. </a:t>
            </a:r>
            <a:r>
              <a:rPr lang="en-US" sz="1600" dirty="0" err="1"/>
              <a:t>Umbones</a:t>
            </a:r>
            <a:r>
              <a:rPr lang="en-US" sz="1600" dirty="0"/>
              <a:t> or edge-stones.</a:t>
            </a:r>
          </a:p>
          <a:p>
            <a:endParaRPr lang="en-CA" dirty="0"/>
          </a:p>
        </p:txBody>
      </p:sp>
    </p:spTree>
    <p:extLst>
      <p:ext uri="{BB962C8B-B14F-4D97-AF65-F5344CB8AC3E}">
        <p14:creationId xmlns:p14="http://schemas.microsoft.com/office/powerpoint/2010/main" val="790650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20000"/>
          </a:bodyPr>
          <a:lstStyle/>
          <a:p>
            <a:r>
              <a:rPr lang="en-US" dirty="0"/>
              <a:t>The Roman road networks were important both in maintaining the stability of the empire and for its expansion. </a:t>
            </a:r>
            <a:endParaRPr lang="en-US" dirty="0" smtClean="0"/>
          </a:p>
          <a:p>
            <a:r>
              <a:rPr lang="en-US" dirty="0" smtClean="0"/>
              <a:t>The Roman </a:t>
            </a:r>
            <a:r>
              <a:rPr lang="en-US" dirty="0" smtClean="0">
                <a:hlinkClick r:id="rId2" action="ppaction://hlinkfile" tooltip="Roman legion"/>
              </a:rPr>
              <a:t>legions</a:t>
            </a:r>
            <a:r>
              <a:rPr lang="en-US" dirty="0" smtClean="0"/>
              <a:t> </a:t>
            </a:r>
            <a:r>
              <a:rPr lang="en-US" dirty="0"/>
              <a:t>made good time on them, and some are still used </a:t>
            </a:r>
            <a:r>
              <a:rPr lang="en-US" dirty="0">
                <a:hlinkClick r:id="rId3" action="ppaction://hlinkfile" tooltip="Millennium"/>
              </a:rPr>
              <a:t>millennia</a:t>
            </a:r>
            <a:r>
              <a:rPr lang="en-US" dirty="0"/>
              <a:t> later. </a:t>
            </a:r>
            <a:endParaRPr lang="en-US" dirty="0" smtClean="0"/>
          </a:p>
          <a:p>
            <a:r>
              <a:rPr lang="en-US" dirty="0"/>
              <a:t>T</a:t>
            </a:r>
            <a:r>
              <a:rPr lang="en-US" dirty="0" smtClean="0"/>
              <a:t>hese </a:t>
            </a:r>
            <a:r>
              <a:rPr lang="en-US" dirty="0"/>
              <a:t>roads played an important part in Roman military reverses by offering avenues of invasion to the </a:t>
            </a:r>
            <a:r>
              <a:rPr lang="en-US" dirty="0">
                <a:hlinkClick r:id="rId4" action="ppaction://hlinkfile" tooltip="Barbarian"/>
              </a:rPr>
              <a:t>barbarians</a:t>
            </a:r>
            <a:r>
              <a:rPr lang="en-US" dirty="0" smtClean="0"/>
              <a:t>.</a:t>
            </a:r>
          </a:p>
          <a:p>
            <a:endParaRPr lang="en-US" dirty="0"/>
          </a:p>
          <a:p>
            <a:r>
              <a:rPr lang="en-CA" dirty="0" smtClean="0"/>
              <a:t>The Roads also aided in the spread of Christianity</a:t>
            </a:r>
            <a:endParaRPr lang="en-CA" dirty="0"/>
          </a:p>
        </p:txBody>
      </p:sp>
    </p:spTree>
    <p:extLst>
      <p:ext uri="{BB962C8B-B14F-4D97-AF65-F5344CB8AC3E}">
        <p14:creationId xmlns:p14="http://schemas.microsoft.com/office/powerpoint/2010/main" val="74943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Rise of Christianity </a:t>
            </a:r>
            <a:endParaRPr lang="en-CA" dirty="0"/>
          </a:p>
        </p:txBody>
      </p:sp>
      <p:sp>
        <p:nvSpPr>
          <p:cNvPr id="3" name="Content Placeholder 2"/>
          <p:cNvSpPr>
            <a:spLocks noGrp="1"/>
          </p:cNvSpPr>
          <p:nvPr>
            <p:ph idx="1"/>
          </p:nvPr>
        </p:nvSpPr>
        <p:spPr/>
        <p:txBody>
          <a:bodyPr>
            <a:normAutofit lnSpcReduction="10000"/>
          </a:bodyPr>
          <a:lstStyle/>
          <a:p>
            <a:r>
              <a:rPr lang="en-US" dirty="0"/>
              <a:t>During the first century CE, a new religion took hold in Rome. It was called Christianity. The followers of Christianity were called Christians. </a:t>
            </a:r>
            <a:endParaRPr lang="en-US" dirty="0" smtClean="0"/>
          </a:p>
          <a:p>
            <a:r>
              <a:rPr lang="en-US" dirty="0" smtClean="0"/>
              <a:t>Christians </a:t>
            </a:r>
            <a:r>
              <a:rPr lang="en-US" dirty="0"/>
              <a:t>believed in one god. They refused to worship the Roman gods. In ancient Rome, that was against the law. Christians were hunted as criminals.   </a:t>
            </a:r>
          </a:p>
          <a:p>
            <a:pPr marL="45720" indent="0">
              <a:buNone/>
            </a:pPr>
            <a:r>
              <a:rPr lang="en-US" dirty="0"/>
              <a:t/>
            </a:r>
            <a:br>
              <a:rPr lang="en-US" dirty="0"/>
            </a:br>
            <a:endParaRPr lang="en-US" dirty="0"/>
          </a:p>
          <a:p>
            <a:endParaRPr lang="en-CA" dirty="0"/>
          </a:p>
        </p:txBody>
      </p:sp>
    </p:spTree>
    <p:extLst>
      <p:ext uri="{BB962C8B-B14F-4D97-AF65-F5344CB8AC3E}">
        <p14:creationId xmlns:p14="http://schemas.microsoft.com/office/powerpoint/2010/main" val="64609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Christianity</a:t>
            </a:r>
            <a:endParaRPr lang="en-CA" dirty="0"/>
          </a:p>
        </p:txBody>
      </p:sp>
      <p:sp>
        <p:nvSpPr>
          <p:cNvPr id="3" name="Content Placeholder 2"/>
          <p:cNvSpPr>
            <a:spLocks noGrp="1"/>
          </p:cNvSpPr>
          <p:nvPr>
            <p:ph idx="1"/>
          </p:nvPr>
        </p:nvSpPr>
        <p:spPr/>
        <p:txBody>
          <a:bodyPr>
            <a:normAutofit fontScale="77500" lnSpcReduction="20000"/>
          </a:bodyPr>
          <a:lstStyle/>
          <a:p>
            <a:r>
              <a:rPr lang="en-US" dirty="0"/>
              <a:t>In spite of persecution, Christians grew in numbers rapidly. Christians actively looked for converts. They told others about the benefits of being Christian. Christians came from every walk of life in ancient Rome, but Christianity had great appeal to Rome's poor.  </a:t>
            </a:r>
          </a:p>
          <a:p>
            <a:r>
              <a:rPr lang="en-US" b="1" dirty="0"/>
              <a:t>Life After Death</a:t>
            </a:r>
            <a:r>
              <a:rPr lang="en-US" dirty="0"/>
              <a:t>: Christianity promised life after death in heaven. In the Roman religion, only gods went to heaven. Emperors were considered gods. Everyone else went to the underworld. </a:t>
            </a:r>
            <a:br>
              <a:rPr lang="en-US" dirty="0"/>
            </a:br>
            <a:endParaRPr lang="en-US" dirty="0"/>
          </a:p>
          <a:p>
            <a:r>
              <a:rPr lang="en-US" b="1" dirty="0"/>
              <a:t>Equality</a:t>
            </a:r>
            <a:r>
              <a:rPr lang="en-US" dirty="0"/>
              <a:t>: Christianity promised equal opportunity. You had to be born into the nobility. You could join Christianity and be equally a Christian.</a:t>
            </a:r>
            <a:endParaRPr lang="en-CA" dirty="0"/>
          </a:p>
        </p:txBody>
      </p:sp>
    </p:spTree>
    <p:extLst>
      <p:ext uri="{BB962C8B-B14F-4D97-AF65-F5344CB8AC3E}">
        <p14:creationId xmlns:p14="http://schemas.microsoft.com/office/powerpoint/2010/main" val="174503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TotalTime>
  <Words>651</Words>
  <Application>Microsoft Office PowerPoint</Application>
  <PresentationFormat>On-screen Show (4:3)</PresentationFormat>
  <Paragraphs>58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ROMAN ROADS</vt:lpstr>
      <vt:lpstr>Overview</vt:lpstr>
      <vt:lpstr>PowerPoint Presentation</vt:lpstr>
      <vt:lpstr>Construction</vt:lpstr>
      <vt:lpstr>Roman Road</vt:lpstr>
      <vt:lpstr>The general appearance of a road and footway is shown in an existing street of Pompeii.</vt:lpstr>
      <vt:lpstr>PowerPoint Presentation</vt:lpstr>
      <vt:lpstr>The Rise of Christianity </vt:lpstr>
      <vt:lpstr>Christianity</vt:lpstr>
      <vt:lpstr>Christianity</vt:lpstr>
      <vt:lpstr>The Fall of Rome</vt:lpstr>
      <vt:lpstr>PowerPoint Presentation</vt:lpstr>
      <vt:lpstr>The year 476 CE is generally accepted as the “Fall of the Roman Empire”</vt:lpstr>
      <vt:lpstr>PowerPoint Presentation</vt:lpstr>
      <vt:lpstr>Reasons for the Fall of Rome</vt:lpstr>
      <vt:lpstr>Reasons for the Fall of Rome</vt:lpstr>
      <vt:lpstr>Reasons for the fall of Rome</vt:lpstr>
    </vt:vector>
  </TitlesOfParts>
  <Company>Saskatoon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Roads</dc:title>
  <dc:creator>Reis, Jesse</dc:creator>
  <cp:lastModifiedBy>Reis, Jesse</cp:lastModifiedBy>
  <cp:revision>15</cp:revision>
  <cp:lastPrinted>2011-06-13T14:47:58Z</cp:lastPrinted>
  <dcterms:created xsi:type="dcterms:W3CDTF">2011-06-13T04:24:08Z</dcterms:created>
  <dcterms:modified xsi:type="dcterms:W3CDTF">2011-06-15T03:46:03Z</dcterms:modified>
</cp:coreProperties>
</file>