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1" r:id="rId3"/>
    <p:sldId id="262" r:id="rId4"/>
    <p:sldId id="263" r:id="rId5"/>
    <p:sldId id="264" r:id="rId6"/>
    <p:sldId id="257" r:id="rId7"/>
    <p:sldId id="268" r:id="rId8"/>
    <p:sldId id="269" r:id="rId9"/>
    <p:sldId id="266" r:id="rId10"/>
    <p:sldId id="267" r:id="rId11"/>
    <p:sldId id="258" r:id="rId12"/>
    <p:sldId id="275" r:id="rId13"/>
    <p:sldId id="265" r:id="rId14"/>
    <p:sldId id="276" r:id="rId15"/>
    <p:sldId id="277" r:id="rId16"/>
    <p:sldId id="278" r:id="rId17"/>
    <p:sldId id="279" r:id="rId18"/>
    <p:sldId id="280" r:id="rId19"/>
    <p:sldId id="271" r:id="rId20"/>
    <p:sldId id="259" r:id="rId21"/>
    <p:sldId id="272" r:id="rId22"/>
    <p:sldId id="260" r:id="rId23"/>
    <p:sldId id="270" r:id="rId24"/>
    <p:sldId id="274" r:id="rId25"/>
    <p:sldId id="281" r:id="rId26"/>
    <p:sldId id="273" r:id="rId2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1F893-8245-4D31-A654-0D796E61672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7538B977-DC5F-4641-866A-D89253C30FAD}">
      <dgm:prSet phldrT="[Text]"/>
      <dgm:spPr/>
      <dgm:t>
        <a:bodyPr/>
        <a:lstStyle/>
        <a:p>
          <a:r>
            <a:rPr lang="en-US" b="1" dirty="0" smtClean="0"/>
            <a:t>Citizens</a:t>
          </a:r>
          <a:endParaRPr lang="en-CA" b="1" dirty="0"/>
        </a:p>
      </dgm:t>
    </dgm:pt>
    <dgm:pt modelId="{DBE1FC78-348B-4E3A-8680-FB90E6E6428F}" type="parTrans" cxnId="{96293E1D-A418-4208-A5B6-D6D56076A864}">
      <dgm:prSet/>
      <dgm:spPr/>
      <dgm:t>
        <a:bodyPr/>
        <a:lstStyle/>
        <a:p>
          <a:endParaRPr lang="en-CA" b="1"/>
        </a:p>
      </dgm:t>
    </dgm:pt>
    <dgm:pt modelId="{663EEA7A-1A20-49A3-A187-E2C9CB08F929}" type="sibTrans" cxnId="{96293E1D-A418-4208-A5B6-D6D56076A864}">
      <dgm:prSet/>
      <dgm:spPr/>
      <dgm:t>
        <a:bodyPr/>
        <a:lstStyle/>
        <a:p>
          <a:endParaRPr lang="en-CA" b="1"/>
        </a:p>
      </dgm:t>
    </dgm:pt>
    <dgm:pt modelId="{5BC3EE20-CA06-4014-8B5F-AD43D6D116F0}">
      <dgm:prSet phldrT="[Text]"/>
      <dgm:spPr/>
      <dgm:t>
        <a:bodyPr/>
        <a:lstStyle/>
        <a:p>
          <a:r>
            <a:rPr lang="en-US" b="1" dirty="0" err="1" smtClean="0"/>
            <a:t>Metics</a:t>
          </a:r>
          <a:endParaRPr lang="en-CA" b="1" dirty="0"/>
        </a:p>
      </dgm:t>
    </dgm:pt>
    <dgm:pt modelId="{350B2A46-140B-4D94-8357-EE397A4FC583}" type="parTrans" cxnId="{A9156D06-ACE9-4627-ADFE-6C85ABB1050C}">
      <dgm:prSet/>
      <dgm:spPr/>
      <dgm:t>
        <a:bodyPr/>
        <a:lstStyle/>
        <a:p>
          <a:endParaRPr lang="en-CA" b="1"/>
        </a:p>
      </dgm:t>
    </dgm:pt>
    <dgm:pt modelId="{0B21E111-4409-4B8F-AE94-0A0D061EC46C}" type="sibTrans" cxnId="{A9156D06-ACE9-4627-ADFE-6C85ABB1050C}">
      <dgm:prSet/>
      <dgm:spPr/>
      <dgm:t>
        <a:bodyPr/>
        <a:lstStyle/>
        <a:p>
          <a:endParaRPr lang="en-CA" b="1"/>
        </a:p>
      </dgm:t>
    </dgm:pt>
    <dgm:pt modelId="{523DA2FC-C169-43F5-9B2E-1E56C2FC0A5B}">
      <dgm:prSet phldrT="[Text]"/>
      <dgm:spPr/>
      <dgm:t>
        <a:bodyPr/>
        <a:lstStyle/>
        <a:p>
          <a:r>
            <a:rPr lang="en-US" b="1" dirty="0" smtClean="0"/>
            <a:t>Slaves</a:t>
          </a:r>
          <a:endParaRPr lang="en-CA" b="1" dirty="0"/>
        </a:p>
      </dgm:t>
    </dgm:pt>
    <dgm:pt modelId="{497658DF-26C4-49ED-B7CD-9DBD494D8998}" type="parTrans" cxnId="{270FF2E7-7E6B-4F90-99E2-9ADEF6AB700D}">
      <dgm:prSet/>
      <dgm:spPr/>
      <dgm:t>
        <a:bodyPr/>
        <a:lstStyle/>
        <a:p>
          <a:endParaRPr lang="en-CA" b="1"/>
        </a:p>
      </dgm:t>
    </dgm:pt>
    <dgm:pt modelId="{76409BED-BDA0-420D-83A2-B8667D469D0E}" type="sibTrans" cxnId="{270FF2E7-7E6B-4F90-99E2-9ADEF6AB700D}">
      <dgm:prSet/>
      <dgm:spPr/>
      <dgm:t>
        <a:bodyPr/>
        <a:lstStyle/>
        <a:p>
          <a:endParaRPr lang="en-CA" b="1"/>
        </a:p>
      </dgm:t>
    </dgm:pt>
    <dgm:pt modelId="{796CE5F4-0BC8-4866-B81A-D9AC52D57166}" type="pres">
      <dgm:prSet presAssocID="{E4A1F893-8245-4D31-A654-0D796E616722}" presName="Name0" presStyleCnt="0">
        <dgm:presLayoutVars>
          <dgm:dir/>
          <dgm:animLvl val="lvl"/>
          <dgm:resizeHandles val="exact"/>
        </dgm:presLayoutVars>
      </dgm:prSet>
      <dgm:spPr/>
    </dgm:pt>
    <dgm:pt modelId="{3DCA6192-0408-4164-9D82-5380B0CED78F}" type="pres">
      <dgm:prSet presAssocID="{7538B977-DC5F-4641-866A-D89253C30FAD}" presName="Name8" presStyleCnt="0"/>
      <dgm:spPr/>
    </dgm:pt>
    <dgm:pt modelId="{1ED72312-EBCA-44E3-9D6D-534E39F0DDAE}" type="pres">
      <dgm:prSet presAssocID="{7538B977-DC5F-4641-866A-D89253C30F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A18EED-D720-4C1C-B8B8-81EA4FDB255D}" type="pres">
      <dgm:prSet presAssocID="{7538B977-DC5F-4641-866A-D89253C30F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269A17-061B-48D2-BCE9-434B859724CF}" type="pres">
      <dgm:prSet presAssocID="{5BC3EE20-CA06-4014-8B5F-AD43D6D116F0}" presName="Name8" presStyleCnt="0"/>
      <dgm:spPr/>
    </dgm:pt>
    <dgm:pt modelId="{2EBC8BFC-79BE-479B-BE84-72543E44BC82}" type="pres">
      <dgm:prSet presAssocID="{5BC3EE20-CA06-4014-8B5F-AD43D6D116F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855F7D-89EB-4B0A-8A7A-81D0BE0DB4C2}" type="pres">
      <dgm:prSet presAssocID="{5BC3EE20-CA06-4014-8B5F-AD43D6D116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F9D33-07C4-479B-B50E-228542D03326}" type="pres">
      <dgm:prSet presAssocID="{523DA2FC-C169-43F5-9B2E-1E56C2FC0A5B}" presName="Name8" presStyleCnt="0"/>
      <dgm:spPr/>
    </dgm:pt>
    <dgm:pt modelId="{F9345293-1400-4567-BFAF-7D8D9997733B}" type="pres">
      <dgm:prSet presAssocID="{523DA2FC-C169-43F5-9B2E-1E56C2FC0A5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F938C0-2E68-49E1-9F5E-78828CE5F641}" type="pres">
      <dgm:prSet presAssocID="{523DA2FC-C169-43F5-9B2E-1E56C2FC0A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70FF2E7-7E6B-4F90-99E2-9ADEF6AB700D}" srcId="{E4A1F893-8245-4D31-A654-0D796E616722}" destId="{523DA2FC-C169-43F5-9B2E-1E56C2FC0A5B}" srcOrd="2" destOrd="0" parTransId="{497658DF-26C4-49ED-B7CD-9DBD494D8998}" sibTransId="{76409BED-BDA0-420D-83A2-B8667D469D0E}"/>
    <dgm:cxn modelId="{A9156D06-ACE9-4627-ADFE-6C85ABB1050C}" srcId="{E4A1F893-8245-4D31-A654-0D796E616722}" destId="{5BC3EE20-CA06-4014-8B5F-AD43D6D116F0}" srcOrd="1" destOrd="0" parTransId="{350B2A46-140B-4D94-8357-EE397A4FC583}" sibTransId="{0B21E111-4409-4B8F-AE94-0A0D061EC46C}"/>
    <dgm:cxn modelId="{96293E1D-A418-4208-A5B6-D6D56076A864}" srcId="{E4A1F893-8245-4D31-A654-0D796E616722}" destId="{7538B977-DC5F-4641-866A-D89253C30FAD}" srcOrd="0" destOrd="0" parTransId="{DBE1FC78-348B-4E3A-8680-FB90E6E6428F}" sibTransId="{663EEA7A-1A20-49A3-A187-E2C9CB08F929}"/>
    <dgm:cxn modelId="{9486DD86-84D4-4DE6-9B8A-9488613B7772}" type="presOf" srcId="{7538B977-DC5F-4641-866A-D89253C30FAD}" destId="{8DA18EED-D720-4C1C-B8B8-81EA4FDB255D}" srcOrd="1" destOrd="0" presId="urn:microsoft.com/office/officeart/2005/8/layout/pyramid1"/>
    <dgm:cxn modelId="{A3C32452-90CF-4E0E-BB0E-346186EA5CCD}" type="presOf" srcId="{523DA2FC-C169-43F5-9B2E-1E56C2FC0A5B}" destId="{F9345293-1400-4567-BFAF-7D8D9997733B}" srcOrd="0" destOrd="0" presId="urn:microsoft.com/office/officeart/2005/8/layout/pyramid1"/>
    <dgm:cxn modelId="{5DEF9E06-B390-4E1D-832A-FD2CBBB1C850}" type="presOf" srcId="{5BC3EE20-CA06-4014-8B5F-AD43D6D116F0}" destId="{2EBC8BFC-79BE-479B-BE84-72543E44BC82}" srcOrd="0" destOrd="0" presId="urn:microsoft.com/office/officeart/2005/8/layout/pyramid1"/>
    <dgm:cxn modelId="{BD81B504-BB10-438F-AD77-89355E870596}" type="presOf" srcId="{5BC3EE20-CA06-4014-8B5F-AD43D6D116F0}" destId="{8D855F7D-89EB-4B0A-8A7A-81D0BE0DB4C2}" srcOrd="1" destOrd="0" presId="urn:microsoft.com/office/officeart/2005/8/layout/pyramid1"/>
    <dgm:cxn modelId="{185C9E71-B516-40A1-89AF-D747055E223E}" type="presOf" srcId="{E4A1F893-8245-4D31-A654-0D796E616722}" destId="{796CE5F4-0BC8-4866-B81A-D9AC52D57166}" srcOrd="0" destOrd="0" presId="urn:microsoft.com/office/officeart/2005/8/layout/pyramid1"/>
    <dgm:cxn modelId="{C222C150-7D7F-481B-91A8-F8177F4B8A87}" type="presOf" srcId="{7538B977-DC5F-4641-866A-D89253C30FAD}" destId="{1ED72312-EBCA-44E3-9D6D-534E39F0DDAE}" srcOrd="0" destOrd="0" presId="urn:microsoft.com/office/officeart/2005/8/layout/pyramid1"/>
    <dgm:cxn modelId="{98D330B9-B713-4852-8280-80B47AB32CCA}" type="presOf" srcId="{523DA2FC-C169-43F5-9B2E-1E56C2FC0A5B}" destId="{5AF938C0-2E68-49E1-9F5E-78828CE5F641}" srcOrd="1" destOrd="0" presId="urn:microsoft.com/office/officeart/2005/8/layout/pyramid1"/>
    <dgm:cxn modelId="{2C735AA8-819A-4C37-AACA-48B74668AFC5}" type="presParOf" srcId="{796CE5F4-0BC8-4866-B81A-D9AC52D57166}" destId="{3DCA6192-0408-4164-9D82-5380B0CED78F}" srcOrd="0" destOrd="0" presId="urn:microsoft.com/office/officeart/2005/8/layout/pyramid1"/>
    <dgm:cxn modelId="{7D893A88-F36C-468D-81E3-4C5ECEF6C7DA}" type="presParOf" srcId="{3DCA6192-0408-4164-9D82-5380B0CED78F}" destId="{1ED72312-EBCA-44E3-9D6D-534E39F0DDAE}" srcOrd="0" destOrd="0" presId="urn:microsoft.com/office/officeart/2005/8/layout/pyramid1"/>
    <dgm:cxn modelId="{6D0730FE-B494-44E4-9727-BBF4EB7038A9}" type="presParOf" srcId="{3DCA6192-0408-4164-9D82-5380B0CED78F}" destId="{8DA18EED-D720-4C1C-B8B8-81EA4FDB255D}" srcOrd="1" destOrd="0" presId="urn:microsoft.com/office/officeart/2005/8/layout/pyramid1"/>
    <dgm:cxn modelId="{BC40068F-5A98-4EFE-9CC2-FA5D403263F0}" type="presParOf" srcId="{796CE5F4-0BC8-4866-B81A-D9AC52D57166}" destId="{27269A17-061B-48D2-BCE9-434B859724CF}" srcOrd="1" destOrd="0" presId="urn:microsoft.com/office/officeart/2005/8/layout/pyramid1"/>
    <dgm:cxn modelId="{7B2F3312-710F-4C49-8A2F-FB23B95CF7BC}" type="presParOf" srcId="{27269A17-061B-48D2-BCE9-434B859724CF}" destId="{2EBC8BFC-79BE-479B-BE84-72543E44BC82}" srcOrd="0" destOrd="0" presId="urn:microsoft.com/office/officeart/2005/8/layout/pyramid1"/>
    <dgm:cxn modelId="{91B1B1CE-34D6-4F5B-8024-7AC3B2BA69F2}" type="presParOf" srcId="{27269A17-061B-48D2-BCE9-434B859724CF}" destId="{8D855F7D-89EB-4B0A-8A7A-81D0BE0DB4C2}" srcOrd="1" destOrd="0" presId="urn:microsoft.com/office/officeart/2005/8/layout/pyramid1"/>
    <dgm:cxn modelId="{C258E71D-90B6-484C-B6A3-FB0FB8BD805F}" type="presParOf" srcId="{796CE5F4-0BC8-4866-B81A-D9AC52D57166}" destId="{449F9D33-07C4-479B-B50E-228542D03326}" srcOrd="2" destOrd="0" presId="urn:microsoft.com/office/officeart/2005/8/layout/pyramid1"/>
    <dgm:cxn modelId="{247308DB-BDC8-4620-A9B5-02F9C4191FAC}" type="presParOf" srcId="{449F9D33-07C4-479B-B50E-228542D03326}" destId="{F9345293-1400-4567-BFAF-7D8D9997733B}" srcOrd="0" destOrd="0" presId="urn:microsoft.com/office/officeart/2005/8/layout/pyramid1"/>
    <dgm:cxn modelId="{47DEB994-F761-4A7F-BAC4-54EC8CB542D5}" type="presParOf" srcId="{449F9D33-07C4-479B-B50E-228542D03326}" destId="{5AF938C0-2E68-49E1-9F5E-78828CE5F64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72312-EBCA-44E3-9D6D-534E39F0DDAE}">
      <dsp:nvSpPr>
        <dsp:cNvPr id="0" name=""/>
        <dsp:cNvSpPr/>
      </dsp:nvSpPr>
      <dsp:spPr>
        <a:xfrm>
          <a:off x="2540000" y="0"/>
          <a:ext cx="2539999" cy="1600199"/>
        </a:xfrm>
        <a:prstGeom prst="trapezoid">
          <a:avLst>
            <a:gd name="adj" fmla="val 793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/>
            <a:t>Citizens</a:t>
          </a:r>
          <a:endParaRPr lang="en-CA" sz="5900" b="1" kern="1200" dirty="0"/>
        </a:p>
      </dsp:txBody>
      <dsp:txXfrm>
        <a:off x="2540000" y="0"/>
        <a:ext cx="2539999" cy="1600199"/>
      </dsp:txXfrm>
    </dsp:sp>
    <dsp:sp modelId="{2EBC8BFC-79BE-479B-BE84-72543E44BC82}">
      <dsp:nvSpPr>
        <dsp:cNvPr id="0" name=""/>
        <dsp:cNvSpPr/>
      </dsp:nvSpPr>
      <dsp:spPr>
        <a:xfrm>
          <a:off x="1270000" y="1600200"/>
          <a:ext cx="5079999" cy="1600199"/>
        </a:xfrm>
        <a:prstGeom prst="trapezoid">
          <a:avLst>
            <a:gd name="adj" fmla="val 793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err="1" smtClean="0"/>
            <a:t>Metics</a:t>
          </a:r>
          <a:endParaRPr lang="en-CA" sz="5900" b="1" kern="1200" dirty="0"/>
        </a:p>
      </dsp:txBody>
      <dsp:txXfrm>
        <a:off x="2158999" y="1600200"/>
        <a:ext cx="3302000" cy="1600199"/>
      </dsp:txXfrm>
    </dsp:sp>
    <dsp:sp modelId="{F9345293-1400-4567-BFAF-7D8D9997733B}">
      <dsp:nvSpPr>
        <dsp:cNvPr id="0" name=""/>
        <dsp:cNvSpPr/>
      </dsp:nvSpPr>
      <dsp:spPr>
        <a:xfrm>
          <a:off x="0" y="3200400"/>
          <a:ext cx="7620000" cy="1600199"/>
        </a:xfrm>
        <a:prstGeom prst="trapezoid">
          <a:avLst>
            <a:gd name="adj" fmla="val 793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/>
            <a:t>Slaves</a:t>
          </a:r>
          <a:endParaRPr lang="en-CA" sz="5900" b="1" kern="1200" dirty="0"/>
        </a:p>
      </dsp:txBody>
      <dsp:txXfrm>
        <a:off x="1333499" y="3200400"/>
        <a:ext cx="4953000" cy="16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8081149D-D0E6-42E8-855D-19802B6548CC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8A87A072-E2DD-4536-8415-B1E66F0A7C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59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7515D1-84A6-489B-9363-3453EF20CD5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2EEC5B-7374-4CA9-BB74-CF4C2F48B7EA}" type="datetimeFigureOut">
              <a:rPr lang="en-CA" smtClean="0"/>
              <a:t>23/04/2013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ne" TargetMode="External"/><Relationship Id="rId2" Type="http://schemas.openxmlformats.org/officeDocument/2006/relationships/hyperlink" Target="http://en.wikipedia.org/wiki/Gree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wine-producing_reg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Geography of Greece and It’s Influences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1000 BCE – 300 BCE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22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Olive Oil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gift from the goddess Athena to the Athenians</a:t>
            </a:r>
          </a:p>
          <a:p>
            <a:r>
              <a:rPr lang="en-US" dirty="0" smtClean="0"/>
              <a:t>Daily Uses - Used for cooking, salads and perfume</a:t>
            </a:r>
          </a:p>
          <a:p>
            <a:r>
              <a:rPr lang="en-US" dirty="0" smtClean="0"/>
              <a:t>Medicinal - Used to heal scratches wounds and contusions</a:t>
            </a:r>
          </a:p>
          <a:p>
            <a:r>
              <a:rPr lang="en-US" dirty="0" smtClean="0"/>
              <a:t>Used to anoint the athletes at the Olympic Games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Very Mild Climate</a:t>
            </a:r>
          </a:p>
          <a:p>
            <a:r>
              <a:rPr lang="en-CA" dirty="0" smtClean="0"/>
              <a:t>Lots of time spent outside</a:t>
            </a:r>
          </a:p>
          <a:p>
            <a:r>
              <a:rPr lang="en-CA" dirty="0" smtClean="0"/>
              <a:t>Had to turn to fishing and trade because of lack of farm land </a:t>
            </a:r>
          </a:p>
          <a:p>
            <a:r>
              <a:rPr lang="en-CA" dirty="0" smtClean="0"/>
              <a:t>Mountains separated the country. Hard to unite</a:t>
            </a:r>
          </a:p>
          <a:p>
            <a:r>
              <a:rPr lang="en-CA" dirty="0"/>
              <a:t>Trade introduced Greeks to other civilizations .  Open to new ideas</a:t>
            </a:r>
            <a:r>
              <a:rPr lang="en-CA" dirty="0" smtClean="0"/>
              <a:t>.</a:t>
            </a:r>
          </a:p>
          <a:p>
            <a:r>
              <a:rPr lang="en-US" dirty="0" smtClean="0"/>
              <a:t>Greece was broken up into individual city states – Called Polis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33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5"/>
            <a:ext cx="7492284" cy="6905080"/>
          </a:xfrm>
        </p:spPr>
      </p:pic>
    </p:spTree>
    <p:extLst>
      <p:ext uri="{BB962C8B-B14F-4D97-AF65-F5344CB8AC3E}">
        <p14:creationId xmlns:p14="http://schemas.microsoft.com/office/powerpoint/2010/main" val="247420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2771775"/>
            <a:ext cx="4286250" cy="2457450"/>
          </a:xfrm>
        </p:spPr>
      </p:pic>
    </p:spTree>
    <p:extLst>
      <p:ext uri="{BB962C8B-B14F-4D97-AF65-F5344CB8AC3E}">
        <p14:creationId xmlns:p14="http://schemas.microsoft.com/office/powerpoint/2010/main" val="39307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Greek Society was mainly broken up between Free people and Slaves, who were owned by the free people</a:t>
            </a:r>
            <a:r>
              <a:rPr lang="en-US" sz="2800" dirty="0"/>
              <a:t>.</a:t>
            </a:r>
            <a:endParaRPr lang="en-CA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3889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 Brace 7"/>
          <p:cNvSpPr/>
          <p:nvPr/>
        </p:nvSpPr>
        <p:spPr>
          <a:xfrm>
            <a:off x="-252536" y="1412776"/>
            <a:ext cx="3456384" cy="3384376"/>
          </a:xfrm>
          <a:prstGeom prst="leftBrace">
            <a:avLst>
              <a:gd name="adj1" fmla="val 25000"/>
              <a:gd name="adj2" fmla="val 492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75656" y="234888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Free People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457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citizen was born with Athenian parents </a:t>
            </a:r>
            <a:endParaRPr lang="en-US" sz="2800" dirty="0" smtClean="0"/>
          </a:p>
          <a:p>
            <a:r>
              <a:rPr lang="en-US" sz="2800" dirty="0" smtClean="0"/>
              <a:t>They were </a:t>
            </a:r>
            <a:r>
              <a:rPr lang="en-US" sz="2800" dirty="0"/>
              <a:t>the most powerful group, that could take part in the government of the Polis. </a:t>
            </a:r>
            <a:endParaRPr lang="en-US" sz="2800" dirty="0" smtClean="0"/>
          </a:p>
          <a:p>
            <a:r>
              <a:rPr lang="en-US" sz="2800" dirty="0" smtClean="0"/>
              <a:t>After </a:t>
            </a:r>
            <a:r>
              <a:rPr lang="en-US" sz="2800" dirty="0"/>
              <a:t>compulsory service in the army they were expected to be government officials and take part in Jury Service.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6322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metic</a:t>
            </a:r>
            <a:r>
              <a:rPr lang="en-US" dirty="0"/>
              <a:t> was of foreign birth that had migrated to Athens, to either trade or practice a craft.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metic</a:t>
            </a:r>
            <a:r>
              <a:rPr lang="en-US" dirty="0"/>
              <a:t> had to pay taxes and sometimes required to serve in the army.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they could never achieve full </a:t>
            </a:r>
            <a:r>
              <a:rPr lang="en-US" dirty="0" smtClean="0"/>
              <a:t>rights </a:t>
            </a:r>
            <a:r>
              <a:rPr lang="en-US" dirty="0"/>
              <a:t>of a Citizen, neither could they own houses or land and were not allowed to speak in law courts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501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Slaves were used as servants and </a:t>
            </a:r>
            <a:r>
              <a:rPr lang="en-US" sz="3200" dirty="0" err="1"/>
              <a:t>labourers</a:t>
            </a:r>
            <a:r>
              <a:rPr lang="en-US" sz="3200" dirty="0"/>
              <a:t>, without any legal rights. </a:t>
            </a:r>
            <a:endParaRPr lang="en-US" sz="3200" dirty="0" smtClean="0"/>
          </a:p>
          <a:p>
            <a:r>
              <a:rPr lang="en-US" sz="3200" dirty="0" smtClean="0"/>
              <a:t>Sometimes </a:t>
            </a:r>
            <a:r>
              <a:rPr lang="en-US" sz="3200" dirty="0"/>
              <a:t>the slaves were prisoners of war or bought from foreign slave traders. </a:t>
            </a:r>
            <a:endParaRPr lang="en-US" sz="3200" dirty="0" smtClean="0"/>
          </a:p>
          <a:p>
            <a:r>
              <a:rPr lang="en-US" sz="3200" dirty="0" smtClean="0"/>
              <a:t>Although </a:t>
            </a:r>
            <a:r>
              <a:rPr lang="en-US" sz="3200" dirty="0"/>
              <a:t>many slaves lived closely with their owners, few were skilled craftsmen and even fewer were paid.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04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social classes applied to men only, as women all took their social and legal status from their husband or their male partner. </a:t>
            </a:r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/>
              <a:t>in ancient Greece were not permitted to take part in public life.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19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Greek People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4941"/>
            <a:ext cx="3827225" cy="4938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37458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5707"/>
            <a:ext cx="7848872" cy="5243047"/>
          </a:xfrm>
        </p:spPr>
      </p:pic>
    </p:spTree>
    <p:extLst>
      <p:ext uri="{BB962C8B-B14F-4D97-AF65-F5344CB8AC3E}">
        <p14:creationId xmlns:p14="http://schemas.microsoft.com/office/powerpoint/2010/main" val="11186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Qualifications of a citizen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Only who were property owners and whose parents had been citizens</a:t>
            </a:r>
          </a:p>
          <a:p>
            <a:r>
              <a:rPr lang="en-CA" dirty="0" smtClean="0"/>
              <a:t>Foreign-born people and females were barred</a:t>
            </a:r>
          </a:p>
          <a:p>
            <a:pPr marL="0" indent="0">
              <a:buNone/>
            </a:pPr>
            <a:r>
              <a:rPr lang="en-CA" dirty="0" smtClean="0"/>
              <a:t>1) Duties of a citizen</a:t>
            </a:r>
          </a:p>
          <a:p>
            <a:r>
              <a:rPr lang="en-CA" dirty="0" smtClean="0"/>
              <a:t>Develop political ability through self-government </a:t>
            </a:r>
          </a:p>
          <a:p>
            <a:r>
              <a:rPr lang="en-CA" dirty="0" smtClean="0"/>
              <a:t>Develop physical and artistic abilities through attendance at gymnasiums and theaters</a:t>
            </a:r>
          </a:p>
          <a:p>
            <a:r>
              <a:rPr lang="en-CA" dirty="0" smtClean="0"/>
              <a:t>Had to serve in the army and share in governing the city-state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9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Hoplite Phalanx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" y="1268760"/>
            <a:ext cx="4953000" cy="2247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005065"/>
            <a:ext cx="3897957" cy="2728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98459"/>
            <a:ext cx="3816424" cy="31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Rights of the citizen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Every citizen given a voice in government</a:t>
            </a:r>
          </a:p>
          <a:p>
            <a:r>
              <a:rPr lang="en-CA" dirty="0" smtClean="0"/>
              <a:t>Free to have political discussions</a:t>
            </a:r>
          </a:p>
          <a:p>
            <a:r>
              <a:rPr lang="en-CA" dirty="0" smtClean="0"/>
              <a:t>Slaves did all the work for these people so they could concentrate on local affairs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4" y="0"/>
            <a:ext cx="9180094" cy="6858000"/>
          </a:xfrm>
        </p:spPr>
      </p:pic>
    </p:spTree>
    <p:extLst>
      <p:ext uri="{BB962C8B-B14F-4D97-AF65-F5344CB8AC3E}">
        <p14:creationId xmlns:p14="http://schemas.microsoft.com/office/powerpoint/2010/main" val="18727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1" t="34048" r="37272" b="35952"/>
          <a:stretch/>
        </p:blipFill>
        <p:spPr>
          <a:xfrm>
            <a:off x="1403648" y="253089"/>
            <a:ext cx="6048672" cy="61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Democracy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Athens, only citizens got the right to vote (Land owning males, with Athenian heritage)</a:t>
            </a:r>
          </a:p>
          <a:p>
            <a:r>
              <a:rPr lang="en-US" dirty="0" smtClean="0"/>
              <a:t>This was only 1/3 of the population of Athens and surrounding area</a:t>
            </a:r>
          </a:p>
          <a:p>
            <a:r>
              <a:rPr lang="en-US" dirty="0" smtClean="0"/>
              <a:t>There were different bodies of government with different responsibilities but….</a:t>
            </a:r>
          </a:p>
          <a:p>
            <a:r>
              <a:rPr lang="en-US" b="1" dirty="0" smtClean="0"/>
              <a:t>It was a form of Direct democracy – Each citizen got to vote on laws or legislation directly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5369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Democracy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make decisions</a:t>
            </a:r>
            <a:r>
              <a:rPr lang="en-CA" dirty="0" smtClean="0"/>
              <a:t> in class based on the Greek form of Democracy.</a:t>
            </a:r>
          </a:p>
          <a:p>
            <a:endParaRPr lang="en-CA" dirty="0"/>
          </a:p>
          <a:p>
            <a:r>
              <a:rPr lang="en-US" dirty="0" smtClean="0"/>
              <a:t>First Decision - You can wear a hat in class</a:t>
            </a:r>
          </a:p>
          <a:p>
            <a:endParaRPr lang="en-US" dirty="0"/>
          </a:p>
          <a:p>
            <a:r>
              <a:rPr lang="en-US" dirty="0" smtClean="0"/>
              <a:t>Second Decision – 100% final Exam</a:t>
            </a:r>
          </a:p>
          <a:p>
            <a:endParaRPr lang="en-US" dirty="0"/>
          </a:p>
          <a:p>
            <a:r>
              <a:rPr lang="en-US" dirty="0" smtClean="0"/>
              <a:t>Third Decision – The Girls can leave class early</a:t>
            </a:r>
          </a:p>
        </p:txBody>
      </p:sp>
    </p:spTree>
    <p:extLst>
      <p:ext uri="{BB962C8B-B14F-4D97-AF65-F5344CB8AC3E}">
        <p14:creationId xmlns:p14="http://schemas.microsoft.com/office/powerpoint/2010/main" val="35841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13682"/>
            <a:ext cx="8180108" cy="6971682"/>
          </a:xfrm>
        </p:spPr>
      </p:pic>
    </p:spTree>
    <p:extLst>
      <p:ext uri="{BB962C8B-B14F-4D97-AF65-F5344CB8AC3E}">
        <p14:creationId xmlns:p14="http://schemas.microsoft.com/office/powerpoint/2010/main" val="3202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905168" cy="5921246"/>
          </a:xfrm>
        </p:spPr>
      </p:pic>
    </p:spTree>
    <p:extLst>
      <p:ext uri="{BB962C8B-B14F-4D97-AF65-F5344CB8AC3E}">
        <p14:creationId xmlns:p14="http://schemas.microsoft.com/office/powerpoint/2010/main" val="3921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60840" cy="6255985"/>
          </a:xfrm>
        </p:spPr>
      </p:pic>
    </p:spTree>
    <p:extLst>
      <p:ext uri="{BB962C8B-B14F-4D97-AF65-F5344CB8AC3E}">
        <p14:creationId xmlns:p14="http://schemas.microsoft.com/office/powerpoint/2010/main" val="40629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Mountainous peninsula that goes into the eastern Mediterranean Sea</a:t>
            </a:r>
          </a:p>
          <a:p>
            <a:r>
              <a:rPr lang="en-CA" dirty="0" smtClean="0"/>
              <a:t>25% of the land can be cultivated</a:t>
            </a:r>
          </a:p>
          <a:p>
            <a:r>
              <a:rPr lang="en-CA" dirty="0" smtClean="0"/>
              <a:t>Mild Climate (Grapes, Olive Trees)</a:t>
            </a:r>
          </a:p>
          <a:p>
            <a:r>
              <a:rPr lang="en-CA" dirty="0" smtClean="0"/>
              <a:t>Coastline very rough and mountainous</a:t>
            </a:r>
          </a:p>
          <a:p>
            <a:r>
              <a:rPr lang="en-CA" dirty="0" smtClean="0"/>
              <a:t>Jutting coast (like fingers) – Natural Harbours</a:t>
            </a:r>
          </a:p>
          <a:p>
            <a:r>
              <a:rPr lang="en-CA" dirty="0" smtClean="0"/>
              <a:t>Near the sea – Developed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084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Wine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hlinkClick r:id="rId2" action="ppaction://hlinkfile" tooltip="Greece"/>
              </a:rPr>
              <a:t>Greece</a:t>
            </a:r>
            <a:r>
              <a:rPr lang="en-CA" dirty="0"/>
              <a:t> is one of the oldest </a:t>
            </a:r>
            <a:r>
              <a:rPr lang="en-CA" b="1" dirty="0">
                <a:hlinkClick r:id="rId3" action="ppaction://hlinkfile" tooltip="Wine"/>
              </a:rPr>
              <a:t>wine</a:t>
            </a:r>
            <a:r>
              <a:rPr lang="en-CA" b="1" dirty="0"/>
              <a:t>-</a:t>
            </a:r>
            <a:r>
              <a:rPr lang="en-CA" b="1" dirty="0">
                <a:hlinkClick r:id="rId4" action="ppaction://hlinkfile" tooltip="List of wine-producing regions"/>
              </a:rPr>
              <a:t>producing regions</a:t>
            </a:r>
            <a:r>
              <a:rPr lang="en-CA" dirty="0"/>
              <a:t> in the world.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earliest evidence of </a:t>
            </a:r>
            <a:r>
              <a:rPr lang="en-CA" b="1" dirty="0"/>
              <a:t>Greek wine</a:t>
            </a:r>
            <a:r>
              <a:rPr lang="en-CA" dirty="0"/>
              <a:t> has been dated to 6,500 years </a:t>
            </a:r>
            <a:r>
              <a:rPr lang="en-CA" dirty="0" smtClean="0"/>
              <a:t>ago</a:t>
            </a:r>
            <a:r>
              <a:rPr lang="en-CA" baseline="30000" dirty="0"/>
              <a:t> </a:t>
            </a:r>
            <a:r>
              <a:rPr lang="en-CA" dirty="0" smtClean="0"/>
              <a:t>where </a:t>
            </a:r>
            <a:r>
              <a:rPr lang="en-CA" dirty="0"/>
              <a:t>wine was produced on a household or communal </a:t>
            </a:r>
            <a:r>
              <a:rPr lang="en-CA" dirty="0" smtClean="0"/>
              <a:t>basis.</a:t>
            </a:r>
          </a:p>
          <a:p>
            <a:r>
              <a:rPr lang="en-CA" dirty="0" smtClean="0"/>
              <a:t>In </a:t>
            </a:r>
            <a:r>
              <a:rPr lang="en-CA" dirty="0"/>
              <a:t>ancient times, as trade in wine became extensive, it was transported from end to end of the Mediterranean</a:t>
            </a:r>
          </a:p>
        </p:txBody>
      </p:sp>
    </p:spTree>
    <p:extLst>
      <p:ext uri="{BB962C8B-B14F-4D97-AF65-F5344CB8AC3E}">
        <p14:creationId xmlns:p14="http://schemas.microsoft.com/office/powerpoint/2010/main" val="3959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Wine Cups and Containers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570539" cy="4320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419119" cy="244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95899"/>
            <a:ext cx="2160240" cy="25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Olive Oil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2901"/>
            <a:ext cx="4968552" cy="4968552"/>
          </a:xfrm>
        </p:spPr>
      </p:pic>
    </p:spTree>
    <p:extLst>
      <p:ext uri="{BB962C8B-B14F-4D97-AF65-F5344CB8AC3E}">
        <p14:creationId xmlns:p14="http://schemas.microsoft.com/office/powerpoint/2010/main" val="2406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607</TotalTime>
  <Words>637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Geography of Greece and It’s Influences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Greek Wine</vt:lpstr>
      <vt:lpstr>Greek Wine Cups and Containers</vt:lpstr>
      <vt:lpstr>Greek Olive Oil</vt:lpstr>
      <vt:lpstr>Uses for Olive Oil</vt:lpstr>
      <vt:lpstr>PowerPoint Presentation</vt:lpstr>
      <vt:lpstr>PowerPoint Presentation</vt:lpstr>
      <vt:lpstr>PowerPoint Presentation</vt:lpstr>
      <vt:lpstr>Greek Society was mainly broken up between Free people and Slaves, who were owned by the free people.</vt:lpstr>
      <vt:lpstr>Citizens</vt:lpstr>
      <vt:lpstr>Metics</vt:lpstr>
      <vt:lpstr>Slaves</vt:lpstr>
      <vt:lpstr>Women</vt:lpstr>
      <vt:lpstr>Ancient Greek People</vt:lpstr>
      <vt:lpstr>Qualifications of a citizen</vt:lpstr>
      <vt:lpstr>Hoplite Phalanx</vt:lpstr>
      <vt:lpstr>Rights of the citizen</vt:lpstr>
      <vt:lpstr>PowerPoint Presentation</vt:lpstr>
      <vt:lpstr>PowerPoint Presentation</vt:lpstr>
      <vt:lpstr>Greek Democracy</vt:lpstr>
      <vt:lpstr>Greek Democracy</vt:lpstr>
    </vt:vector>
  </TitlesOfParts>
  <Company>Saskatoon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Greece and It’s Influences</dc:title>
  <dc:creator>Reis, Jesse</dc:creator>
  <cp:lastModifiedBy>Jesse Reis</cp:lastModifiedBy>
  <cp:revision>28</cp:revision>
  <cp:lastPrinted>2012-12-07T15:32:21Z</cp:lastPrinted>
  <dcterms:created xsi:type="dcterms:W3CDTF">2011-05-27T14:56:15Z</dcterms:created>
  <dcterms:modified xsi:type="dcterms:W3CDTF">2013-04-23T19:17:16Z</dcterms:modified>
</cp:coreProperties>
</file>